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7" r:id="rId1"/>
  </p:sldMasterIdLst>
  <p:sldIdLst>
    <p:sldId id="256" r:id="rId2"/>
    <p:sldId id="270" r:id="rId3"/>
    <p:sldId id="269" r:id="rId4"/>
    <p:sldId id="274" r:id="rId5"/>
    <p:sldId id="257" r:id="rId6"/>
    <p:sldId id="261" r:id="rId7"/>
    <p:sldId id="260" r:id="rId8"/>
    <p:sldId id="262" r:id="rId9"/>
    <p:sldId id="271" r:id="rId10"/>
    <p:sldId id="263" r:id="rId11"/>
    <p:sldId id="276" r:id="rId12"/>
    <p:sldId id="264" r:id="rId13"/>
    <p:sldId id="265" r:id="rId14"/>
    <p:sldId id="272" r:id="rId15"/>
    <p:sldId id="266" r:id="rId16"/>
    <p:sldId id="267" r:id="rId17"/>
    <p:sldId id="275" r:id="rId18"/>
    <p:sldId id="268" r:id="rId19"/>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Gill Sans MT" panose="020B0502020104020203" pitchFamily="34" charset="0"/>
      <p:regular r:id="rId24"/>
      <p:bold r:id="rId25"/>
      <p:italic r:id="rId26"/>
      <p:boldItalic r:id="rId27"/>
    </p:embeddedFont>
    <p:embeddedFont>
      <p:font typeface="Goudy Old Style" panose="02020502050305020303" pitchFamily="18" charset="0"/>
      <p:regular r:id="rId28"/>
      <p:bold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47D00-FF98-4A91-B713-0EDF7B2F46D1}" v="66" dt="2020-12-06T04:17:49.9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98"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12/5/2020</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63380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12/5/2020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353175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12/5/2020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80981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12/5/2020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987172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12/5/2020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83890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12/5/2020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165897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12/5/2020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07498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12/5/2020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53189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12/5/2020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423505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12/5/2020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829872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12/5/2020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463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12/5/2020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391689212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0" r:id="rId6"/>
    <p:sldLayoutId id="2147483746" r:id="rId7"/>
    <p:sldLayoutId id="2147483747" r:id="rId8"/>
    <p:sldLayoutId id="2147483748" r:id="rId9"/>
    <p:sldLayoutId id="2147483749" r:id="rId10"/>
    <p:sldLayoutId id="2147483751"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247sports.com/Article/Coronavirus-NCAA-Tournament-canceled-March-Madness-2020-canceled-winter-and-spring-sports-144913876/" TargetMode="External"/><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707E932-45D3-46F0-8B2D-99A98DB8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a:extLst>
              <a:ext uri="{FF2B5EF4-FFF2-40B4-BE49-F238E27FC236}">
                <a16:creationId xmlns:a16="http://schemas.microsoft.com/office/drawing/2014/main" id="{10438A91-7360-4B03-A006-CD638B817491}"/>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29" name="Rectangle 28">
            <a:extLst>
              <a:ext uri="{FF2B5EF4-FFF2-40B4-BE49-F238E27FC236}">
                <a16:creationId xmlns:a16="http://schemas.microsoft.com/office/drawing/2014/main" id="{79EA45C1-5D9B-4851-BC36-CF2BBE008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75D6AF-8022-4E73-8DA2-0E79566A47AB}"/>
              </a:ext>
            </a:extLst>
          </p:cNvPr>
          <p:cNvSpPr>
            <a:spLocks noGrp="1"/>
          </p:cNvSpPr>
          <p:nvPr>
            <p:ph type="ctrTitle"/>
          </p:nvPr>
        </p:nvSpPr>
        <p:spPr>
          <a:xfrm>
            <a:off x="1771267" y="2057399"/>
            <a:ext cx="2810160" cy="2269504"/>
          </a:xfrm>
        </p:spPr>
        <p:txBody>
          <a:bodyPr>
            <a:noAutofit/>
          </a:bodyPr>
          <a:lstStyle/>
          <a:p>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metrics being tracked based on the health impact (COVID-19) in kingdom of Saudi Arabia and United states of America </a:t>
            </a:r>
            <a:endParaRPr lang="en-US" sz="1800" b="1" dirty="0">
              <a:solidFill>
                <a:schemeClr val="bg2"/>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443828B-EF1C-4F0C-AA36-181D06FCD03C}"/>
              </a:ext>
            </a:extLst>
          </p:cNvPr>
          <p:cNvSpPr>
            <a:spLocks noGrp="1"/>
          </p:cNvSpPr>
          <p:nvPr>
            <p:ph type="subTitle" idx="1"/>
          </p:nvPr>
        </p:nvSpPr>
        <p:spPr>
          <a:xfrm>
            <a:off x="1734531" y="4260714"/>
            <a:ext cx="2665038" cy="768485"/>
          </a:xfrm>
        </p:spPr>
        <p:txBody>
          <a:bodyPr>
            <a:normAutofit/>
          </a:bodyPr>
          <a:lstStyle/>
          <a:p>
            <a:r>
              <a:rPr lang="en-US" sz="2000" dirty="0">
                <a:solidFill>
                  <a:schemeClr val="bg1"/>
                </a:solidFill>
              </a:rPr>
              <a:t>A project accomplished by Akhmedova Shakhnoza</a:t>
            </a:r>
          </a:p>
        </p:txBody>
      </p:sp>
    </p:spTree>
    <p:extLst>
      <p:ext uri="{BB962C8B-B14F-4D97-AF65-F5344CB8AC3E}">
        <p14:creationId xmlns:p14="http://schemas.microsoft.com/office/powerpoint/2010/main" val="61451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BE379-4785-4815-8FC9-A24E80D37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62F85E-7856-415B-BA26-EFA2D2EF0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ECAB3-4F4C-4EA2-A3F3-4EF18CF6E913}"/>
              </a:ext>
            </a:extLst>
          </p:cNvPr>
          <p:cNvSpPr>
            <a:spLocks noGrp="1"/>
          </p:cNvSpPr>
          <p:nvPr>
            <p:ph type="title"/>
          </p:nvPr>
        </p:nvSpPr>
        <p:spPr>
          <a:xfrm>
            <a:off x="1527243" y="1605063"/>
            <a:ext cx="3025301" cy="3667327"/>
          </a:xfrm>
        </p:spPr>
        <p:txBody>
          <a:bodyPr anchor="ctr">
            <a:normAutofit/>
          </a:bodyPr>
          <a:lstStyle/>
          <a:p>
            <a:pPr marL="342900" marR="0" lvl="0" indent="-342900">
              <a:lnSpc>
                <a:spcPct val="107000"/>
              </a:lnSpc>
              <a:spcBef>
                <a:spcPts val="0"/>
              </a:spcBef>
              <a:spcAft>
                <a:spcPts val="800"/>
              </a:spcAft>
            </a:pPr>
            <a:r>
              <a:rPr lang="en-US" sz="1800" b="1" dirty="0">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Comparative analysis of two countries such as Saudi Arabia and united states in experience of key metrics related to the impact of COVID-19.</a:t>
            </a:r>
            <a:endParaRPr lang="en-US"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BBDF98B5-F2EE-4DAC-9CF2-CC967EA7A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51770" y="116732"/>
            <a:ext cx="6439711" cy="65953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4803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D707E932-45D3-46F0-8B2D-99A98DB8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7A63F7F0-025C-406D-A58E-809F68BD1E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773"/>
          <a:stretch/>
        </p:blipFill>
        <p:spPr>
          <a:xfrm>
            <a:off x="20" y="10"/>
            <a:ext cx="12191980" cy="6857990"/>
          </a:xfrm>
          <a:prstGeom prst="rect">
            <a:avLst/>
          </a:prstGeom>
        </p:spPr>
      </p:pic>
      <p:sp>
        <p:nvSpPr>
          <p:cNvPr id="15" name="Rectangle 18">
            <a:extLst>
              <a:ext uri="{FF2B5EF4-FFF2-40B4-BE49-F238E27FC236}">
                <a16:creationId xmlns:a16="http://schemas.microsoft.com/office/drawing/2014/main" id="{79EA45C1-5D9B-4851-BC36-CF2BBE008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ED5AEF-BAE7-444B-B8EA-B3CF1D0674F5}"/>
              </a:ext>
            </a:extLst>
          </p:cNvPr>
          <p:cNvSpPr>
            <a:spLocks noGrp="1"/>
          </p:cNvSpPr>
          <p:nvPr>
            <p:ph type="title"/>
          </p:nvPr>
        </p:nvSpPr>
        <p:spPr>
          <a:xfrm>
            <a:off x="7771279" y="1732305"/>
            <a:ext cx="2783541" cy="3572593"/>
          </a:xfrm>
        </p:spPr>
        <p:txBody>
          <a:bodyPr vert="horz" lIns="91440" tIns="45720" rIns="91440" bIns="45720" rtlCol="0" anchor="b">
            <a:normAutofit fontScale="90000"/>
          </a:bodyPr>
          <a:lstStyle/>
          <a:p>
            <a:pPr algn="ctr"/>
            <a:r>
              <a:rPr lang="en-US" sz="1400" b="1" kern="1200" cap="all" spc="300" baseline="0" dirty="0">
                <a:solidFill>
                  <a:schemeClr val="bg1"/>
                </a:solidFill>
                <a:latin typeface="Times New Roman" panose="02020603050405020304" pitchFamily="18" charset="0"/>
                <a:cs typeface="Times New Roman" panose="02020603050405020304" pitchFamily="18" charset="0"/>
              </a:rPr>
              <a:t>United states of America,</a:t>
            </a:r>
            <a:br>
              <a:rPr lang="en-US" sz="1400" b="1" kern="1200" cap="all" spc="300" baseline="0" dirty="0">
                <a:solidFill>
                  <a:schemeClr val="bg1"/>
                </a:solidFill>
                <a:latin typeface="Times New Roman" panose="02020603050405020304" pitchFamily="18" charset="0"/>
                <a:cs typeface="Times New Roman" panose="02020603050405020304" pitchFamily="18" charset="0"/>
              </a:rPr>
            </a:br>
            <a:r>
              <a:rPr lang="en-US" sz="1400" b="1" kern="1200" cap="all" spc="300" baseline="0" dirty="0">
                <a:solidFill>
                  <a:schemeClr val="bg1"/>
                </a:solidFill>
                <a:latin typeface="Times New Roman" panose="02020603050405020304" pitchFamily="18" charset="0"/>
                <a:cs typeface="Times New Roman" panose="02020603050405020304" pitchFamily="18" charset="0"/>
              </a:rPr>
              <a:t>COVID-19 STATISTICS,</a:t>
            </a:r>
            <a:br>
              <a:rPr lang="en-US" sz="1400" b="1" kern="1200" cap="all" spc="300" baseline="0" dirty="0">
                <a:solidFill>
                  <a:schemeClr val="bg1"/>
                </a:solidFill>
                <a:latin typeface="Times New Roman" panose="02020603050405020304" pitchFamily="18" charset="0"/>
                <a:cs typeface="Times New Roman" panose="02020603050405020304" pitchFamily="18" charset="0"/>
              </a:rPr>
            </a:br>
            <a:r>
              <a:rPr lang="en-US" sz="1400" b="1" kern="1200" cap="all" spc="300" baseline="0" dirty="0">
                <a:solidFill>
                  <a:schemeClr val="bg1"/>
                </a:solidFill>
                <a:latin typeface="Times New Roman" panose="02020603050405020304" pitchFamily="18" charset="0"/>
                <a:cs typeface="Times New Roman" panose="02020603050405020304" pitchFamily="18" charset="0"/>
              </a:rPr>
              <a:t>2020: </a:t>
            </a:r>
            <a:br>
              <a:rPr lang="en-US" sz="1400" b="1" kern="1200" cap="all" spc="300" baseline="0" dirty="0">
                <a:solidFill>
                  <a:schemeClr val="bg1"/>
                </a:solidFill>
                <a:latin typeface="Times New Roman" panose="02020603050405020304" pitchFamily="18" charset="0"/>
                <a:cs typeface="Times New Roman" panose="02020603050405020304" pitchFamily="18" charset="0"/>
              </a:rPr>
            </a:br>
            <a:br>
              <a:rPr lang="en-US" sz="1000" b="1" kern="1200" cap="all" spc="300" baseline="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first case of COVID-19:</a:t>
            </a:r>
            <a:r>
              <a:rPr lang="en-US"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100" b="0" i="0" kern="1200" cap="all" spc="300" baseline="0" dirty="0">
                <a:solidFill>
                  <a:schemeClr val="bg1"/>
                </a:solidFill>
                <a:effectLst/>
                <a:latin typeface="Times New Roman" panose="02020603050405020304" pitchFamily="18" charset="0"/>
                <a:cs typeface="Times New Roman" panose="02020603050405020304" pitchFamily="18" charset="0"/>
              </a:rPr>
              <a:t>on January 20, 2020.</a:t>
            </a:r>
            <a:br>
              <a:rPr lang="en-US" sz="1100" b="0" i="0" kern="1200" cap="all" spc="300" baseline="0" dirty="0">
                <a:solidFill>
                  <a:schemeClr val="bg1"/>
                </a:solidFill>
                <a:effectLst/>
                <a:latin typeface="+mj-lt"/>
                <a:ea typeface="+mj-ea"/>
                <a:cs typeface="+mj-cs"/>
              </a:rPr>
            </a:br>
            <a:br>
              <a:rPr lang="en-US" sz="1100" b="0" i="0" kern="1200" cap="all" spc="300" baseline="0" dirty="0">
                <a:solidFill>
                  <a:schemeClr val="bg1"/>
                </a:solidFill>
                <a:effectLst/>
                <a:latin typeface="+mj-lt"/>
                <a:ea typeface="+mj-ea"/>
                <a:cs typeface="+mj-cs"/>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Cancellation of sporting, cultural and entertainment events: </a:t>
            </a:r>
            <a:r>
              <a:rPr lang="en-US" sz="1100" b="0" i="0" dirty="0">
                <a:solidFill>
                  <a:schemeClr val="bg1"/>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on March 12, 2020</a:t>
            </a:r>
            <a:r>
              <a:rPr lang="en-US" sz="1100" b="0" i="0" dirty="0">
                <a:solidFill>
                  <a:schemeClr val="bg1"/>
                </a:solidFill>
                <a:effectLst/>
                <a:latin typeface="Times New Roman" panose="02020603050405020304" pitchFamily="18" charset="0"/>
                <a:cs typeface="Times New Roman" panose="02020603050405020304" pitchFamily="18" charset="0"/>
              </a:rPr>
              <a:t>.</a:t>
            </a:r>
            <a:br>
              <a:rPr lang="en-US" sz="1100" b="0" i="0" dirty="0">
                <a:solidFill>
                  <a:schemeClr val="bg1"/>
                </a:solidFill>
                <a:effectLst/>
                <a:latin typeface="Times New Roman" panose="02020603050405020304" pitchFamily="18" charset="0"/>
                <a:cs typeface="Times New Roman" panose="02020603050405020304" pitchFamily="18" charset="0"/>
              </a:rPr>
            </a:br>
            <a:br>
              <a:rPr lang="en-US" sz="1100" b="0" i="0" dirty="0">
                <a:solidFill>
                  <a:schemeClr val="bg1"/>
                </a:solidFill>
                <a:effectLst/>
                <a:latin typeface="Times New Roman" panose="02020603050405020304" pitchFamily="18" charset="0"/>
                <a:cs typeface="Times New Roman" panose="02020603050405020304" pitchFamily="18" charset="0"/>
              </a:rPr>
            </a:br>
            <a:r>
              <a:rPr lang="en-US" sz="1100" b="0" i="0" dirty="0">
                <a:solidFill>
                  <a:schemeClr val="bg1"/>
                </a:solidFill>
                <a:effectLst/>
                <a:latin typeface="Times New Roman" panose="02020603050405020304" pitchFamily="18" charset="0"/>
                <a:cs typeface="Times New Roman" panose="02020603050405020304" pitchFamily="18" charset="0"/>
              </a:rPr>
              <a:t>The first date of lockdown:</a:t>
            </a:r>
            <a:br>
              <a:rPr lang="en-US" sz="1100" b="0" i="0" dirty="0">
                <a:solidFill>
                  <a:schemeClr val="bg1"/>
                </a:solidFill>
                <a:effectLst/>
                <a:latin typeface="Times New Roman" panose="02020603050405020304" pitchFamily="18" charset="0"/>
                <a:cs typeface="Times New Roman" panose="02020603050405020304" pitchFamily="18" charset="0"/>
              </a:rPr>
            </a:br>
            <a:r>
              <a:rPr lang="en-US" sz="1100" b="0" i="0" dirty="0">
                <a:solidFill>
                  <a:schemeClr val="bg1"/>
                </a:solidFill>
                <a:effectLst/>
                <a:latin typeface="Times New Roman" panose="02020603050405020304" pitchFamily="18" charset="0"/>
                <a:cs typeface="Times New Roman" panose="02020603050405020304" pitchFamily="18" charset="0"/>
              </a:rPr>
              <a:t>march 19, 2020.</a:t>
            </a:r>
            <a:br>
              <a:rPr lang="en-US" sz="1100" b="0" i="0" dirty="0">
                <a:solidFill>
                  <a:schemeClr val="bg1"/>
                </a:solidFill>
                <a:effectLst/>
                <a:latin typeface="Times New Roman" panose="02020603050405020304" pitchFamily="18" charset="0"/>
                <a:cs typeface="Times New Roman" panose="02020603050405020304" pitchFamily="18" charset="0"/>
              </a:rPr>
            </a:br>
            <a:br>
              <a:rPr lang="en-US" sz="1100" b="0" i="0" dirty="0">
                <a:solidFill>
                  <a:schemeClr val="bg1"/>
                </a:solidFill>
                <a:effectLst/>
                <a:latin typeface="Times New Roman" panose="02020603050405020304" pitchFamily="18" charset="0"/>
                <a:cs typeface="Times New Roman" panose="02020603050405020304" pitchFamily="18" charset="0"/>
              </a:rPr>
            </a:br>
            <a:r>
              <a:rPr lang="en-US" sz="1100" b="0" i="0" dirty="0">
                <a:solidFill>
                  <a:schemeClr val="bg1"/>
                </a:solidFill>
                <a:effectLst/>
                <a:latin typeface="Times New Roman" panose="02020603050405020304" pitchFamily="18" charset="0"/>
                <a:cs typeface="Times New Roman" panose="02020603050405020304" pitchFamily="18" charset="0"/>
              </a:rPr>
              <a:t>Presidential Proclamation on travel to the United States from and transiting through Europe: March 11, 2020. </a:t>
            </a:r>
            <a:br>
              <a:rPr lang="en-US" sz="1100" b="0" i="0" dirty="0">
                <a:solidFill>
                  <a:schemeClr val="bg1"/>
                </a:solidFill>
                <a:effectLst/>
                <a:latin typeface="Times New Roman" panose="02020603050405020304" pitchFamily="18" charset="0"/>
                <a:cs typeface="Times New Roman" panose="02020603050405020304" pitchFamily="18" charset="0"/>
              </a:rPr>
            </a:br>
            <a:r>
              <a:rPr lang="en-US" sz="1100" b="0" i="0" dirty="0">
                <a:solidFill>
                  <a:schemeClr val="bg1"/>
                </a:solidFill>
                <a:effectLst/>
                <a:latin typeface="Times New Roman" panose="02020603050405020304" pitchFamily="18" charset="0"/>
                <a:cs typeface="Times New Roman" panose="02020603050405020304" pitchFamily="18" charset="0"/>
              </a:rPr>
              <a:t> </a:t>
            </a:r>
            <a:endParaRPr lang="en-US" sz="1100" kern="1200" cap="all" spc="300"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94075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C836CD-47B2-4287-AE51-D866B8697A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50CAC8-10E2-4E31-9995-4EF170513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06" y="0"/>
            <a:ext cx="5426844"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68528-D38C-4673-895A-A10B2971E851}"/>
              </a:ext>
            </a:extLst>
          </p:cNvPr>
          <p:cNvSpPr>
            <a:spLocks noGrp="1"/>
          </p:cNvSpPr>
          <p:nvPr>
            <p:ph type="title"/>
          </p:nvPr>
        </p:nvSpPr>
        <p:spPr>
          <a:xfrm>
            <a:off x="865536" y="1128409"/>
            <a:ext cx="3870251" cy="5282119"/>
          </a:xfrm>
        </p:spPr>
        <p:txBody>
          <a:bodyPr anchor="ctr">
            <a:normAutofit fontScale="90000"/>
          </a:bodyPr>
          <a:lstStyle/>
          <a:p>
            <a:pPr algn="ctr"/>
            <a:r>
              <a:rPr lang="en-US" sz="1800" b="1" dirty="0">
                <a:solidFill>
                  <a:schemeClr val="bg1"/>
                </a:solidFill>
                <a:latin typeface="Times New Roman" panose="02020603050405020304" pitchFamily="18" charset="0"/>
                <a:cs typeface="Times New Roman" panose="02020603050405020304" pitchFamily="18" charset="0"/>
              </a:rPr>
              <a:t>Comparative country analysis:</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Total cases to population ratio In</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 Saudi Arabia:</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0.005264</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united states:</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0.00924</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Total deaths to total cases ratio in </a:t>
            </a:r>
            <a:br>
              <a:rPr lang="en-US" sz="1800" dirty="0">
                <a:solidFill>
                  <a:schemeClr val="bg1"/>
                </a:solidFill>
                <a:latin typeface="Times New Roman" panose="02020603050405020304" pitchFamily="18" charset="0"/>
                <a:cs typeface="Times New Roman" panose="02020603050405020304" pitchFamily="18" charset="0"/>
              </a:rPr>
            </a:b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Saudi Arabia: </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0.0122</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United states:</a:t>
            </a:r>
            <a:br>
              <a:rPr lang="en-US" sz="1800" dirty="0">
                <a:solidFill>
                  <a:schemeClr val="bg1"/>
                </a:solidFill>
                <a:latin typeface="Times New Roman" panose="02020603050405020304" pitchFamily="18" charset="0"/>
                <a:cs typeface="Times New Roman" panose="02020603050405020304" pitchFamily="18" charset="0"/>
              </a:rPr>
            </a:br>
            <a:r>
              <a:rPr lang="en-US" sz="1800" dirty="0">
                <a:solidFill>
                  <a:schemeClr val="bg1"/>
                </a:solidFill>
                <a:latin typeface="Times New Roman" panose="02020603050405020304" pitchFamily="18" charset="0"/>
                <a:cs typeface="Times New Roman" panose="02020603050405020304" pitchFamily="18" charset="0"/>
              </a:rPr>
              <a:t>0.0331</a:t>
            </a: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p:txBody>
      </p:sp>
      <p:pic>
        <p:nvPicPr>
          <p:cNvPr id="5" name="Content Placeholder 4" descr="Chart, bar chart&#10;&#10;Description automatically generated">
            <a:extLst>
              <a:ext uri="{FF2B5EF4-FFF2-40B4-BE49-F238E27FC236}">
                <a16:creationId xmlns:a16="http://schemas.microsoft.com/office/drawing/2014/main" id="{565160F7-94C4-45F4-A2D3-8F55B7D0C2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6844" y="350196"/>
            <a:ext cx="6765156" cy="6157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3296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ED52943-D9A6-4232-B4BE-53FAACC5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DC2CCCE-4BDA-4775-BF98-9E9AA024F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22" descr="Chart, bar chart&#10;&#10;Description automatically generated">
            <a:extLst>
              <a:ext uri="{FF2B5EF4-FFF2-40B4-BE49-F238E27FC236}">
                <a16:creationId xmlns:a16="http://schemas.microsoft.com/office/drawing/2014/main" id="{BD3E4A2A-D617-41AD-91E1-CCF81C30A7B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4328" b="8956"/>
          <a:stretch/>
        </p:blipFill>
        <p:spPr>
          <a:xfrm>
            <a:off x="685800" y="405354"/>
            <a:ext cx="10820399" cy="6089714"/>
          </a:xfrm>
          <a:prstGeom prst="rect">
            <a:avLst/>
          </a:prstGeom>
          <a:ln>
            <a:noFill/>
          </a:ln>
          <a:effectLst>
            <a:outerShdw blurRad="292100" dist="139700" dir="2700000" algn="tl" rotWithShape="0">
              <a:srgbClr val="333333">
                <a:alpha val="65000"/>
              </a:srgbClr>
            </a:outerShdw>
          </a:effectLst>
        </p:spPr>
      </p:pic>
      <p:sp>
        <p:nvSpPr>
          <p:cNvPr id="31" name="TextBox 30">
            <a:extLst>
              <a:ext uri="{FF2B5EF4-FFF2-40B4-BE49-F238E27FC236}">
                <a16:creationId xmlns:a16="http://schemas.microsoft.com/office/drawing/2014/main" id="{D3354C5D-027E-47CD-92B4-084CB100A84B}"/>
              </a:ext>
            </a:extLst>
          </p:cNvPr>
          <p:cNvSpPr txBox="1"/>
          <p:nvPr/>
        </p:nvSpPr>
        <p:spPr>
          <a:xfrm>
            <a:off x="1468877" y="749030"/>
            <a:ext cx="5914417"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Total number of new cases on monthly basis, USA &amp; kingdom of Saudi Arabia</a:t>
            </a:r>
          </a:p>
        </p:txBody>
      </p:sp>
    </p:spTree>
    <p:extLst>
      <p:ext uri="{BB962C8B-B14F-4D97-AF65-F5344CB8AC3E}">
        <p14:creationId xmlns:p14="http://schemas.microsoft.com/office/powerpoint/2010/main" val="280955992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77">
            <a:extLst>
              <a:ext uri="{FF2B5EF4-FFF2-40B4-BE49-F238E27FC236}">
                <a16:creationId xmlns:a16="http://schemas.microsoft.com/office/drawing/2014/main" id="{324B96B7-F07C-4E9B-86F3-BC4691135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picture containing water, sky, outdoor, boat&#10;&#10;Description automatically generated">
            <a:extLst>
              <a:ext uri="{FF2B5EF4-FFF2-40B4-BE49-F238E27FC236}">
                <a16:creationId xmlns:a16="http://schemas.microsoft.com/office/drawing/2014/main" id="{47FB71C9-EA0C-47D8-9B7E-6714D1BA49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042" b="1003"/>
          <a:stretch/>
        </p:blipFill>
        <p:spPr>
          <a:xfrm>
            <a:off x="20" y="-282092"/>
            <a:ext cx="12191980" cy="6857989"/>
          </a:xfrm>
          <a:prstGeom prst="rect">
            <a:avLst/>
          </a:prstGeom>
        </p:spPr>
      </p:pic>
      <p:sp>
        <p:nvSpPr>
          <p:cNvPr id="13" name="TextBox 12">
            <a:extLst>
              <a:ext uri="{FF2B5EF4-FFF2-40B4-BE49-F238E27FC236}">
                <a16:creationId xmlns:a16="http://schemas.microsoft.com/office/drawing/2014/main" id="{B28C5EEA-B2D9-4DA0-8344-0537D1F6305A}"/>
              </a:ext>
            </a:extLst>
          </p:cNvPr>
          <p:cNvSpPr txBox="1"/>
          <p:nvPr/>
        </p:nvSpPr>
        <p:spPr>
          <a:xfrm>
            <a:off x="332296" y="438594"/>
            <a:ext cx="6094428" cy="923330"/>
          </a:xfrm>
          <a:prstGeom prst="rect">
            <a:avLst/>
          </a:prstGeom>
          <a:noFill/>
        </p:spPr>
        <p:txBody>
          <a:bodyPr wrap="square">
            <a:spAutoFit/>
          </a:bodyPr>
          <a:lstStyle/>
          <a:p>
            <a:r>
              <a:rPr lang="en-US" sz="1800" b="1" i="0" kern="1200" cap="all" spc="300" baseline="0" dirty="0">
                <a:solidFill>
                  <a:srgbClr val="FFFFFF"/>
                </a:solidFill>
                <a:effectLst/>
                <a:latin typeface="+mj-lt"/>
                <a:ea typeface="+mj-ea"/>
                <a:cs typeface="+mj-cs"/>
              </a:rPr>
              <a:t>United states of America</a:t>
            </a:r>
            <a:br>
              <a:rPr lang="en-US" sz="1800" b="1" i="0" kern="1200" cap="all" spc="300" baseline="0" dirty="0">
                <a:solidFill>
                  <a:srgbClr val="FFFFFF"/>
                </a:solidFill>
                <a:effectLst/>
                <a:latin typeface="+mj-lt"/>
                <a:ea typeface="+mj-ea"/>
                <a:cs typeface="+mj-cs"/>
              </a:rPr>
            </a:br>
            <a:r>
              <a:rPr lang="en-US" sz="1800" b="1" i="0" kern="1200" cap="all" spc="300" baseline="0" dirty="0">
                <a:solidFill>
                  <a:srgbClr val="FFFFFF"/>
                </a:solidFill>
                <a:effectLst/>
                <a:latin typeface="+mj-lt"/>
                <a:ea typeface="+mj-ea"/>
                <a:cs typeface="+mj-cs"/>
              </a:rPr>
              <a:t>Government and institution measures in response to COVID-19</a:t>
            </a:r>
            <a:endParaRPr lang="en-US" dirty="0"/>
          </a:p>
        </p:txBody>
      </p:sp>
      <p:sp>
        <p:nvSpPr>
          <p:cNvPr id="7" name="TextBox 6">
            <a:extLst>
              <a:ext uri="{FF2B5EF4-FFF2-40B4-BE49-F238E27FC236}">
                <a16:creationId xmlns:a16="http://schemas.microsoft.com/office/drawing/2014/main" id="{8F7174D0-7579-420A-A2B6-230CB68D495A}"/>
              </a:ext>
            </a:extLst>
          </p:cNvPr>
          <p:cNvSpPr txBox="1"/>
          <p:nvPr/>
        </p:nvSpPr>
        <p:spPr>
          <a:xfrm>
            <a:off x="642025" y="2937753"/>
            <a:ext cx="8871625" cy="3388300"/>
          </a:xfrm>
          <a:prstGeom prst="rect">
            <a:avLst/>
          </a:prstGeom>
          <a:noFill/>
        </p:spPr>
        <p:txBody>
          <a:bodyPr wrap="square" rtlCol="0">
            <a:spAutoFit/>
          </a:bodyPr>
          <a:lstStyle/>
          <a:p>
            <a:pPr marL="0" marR="0">
              <a:lnSpc>
                <a:spcPct val="107000"/>
              </a:lnSpc>
              <a:spcBef>
                <a:spcPts val="0"/>
              </a:spcBef>
              <a:spcAft>
                <a:spcPts val="800"/>
              </a:spcAft>
            </a:pPr>
            <a:r>
              <a:rPr lang="en-US"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Phase 1 (March 6, 2020)–Coronavirus Preparedness and Response Supplemental Appropriations Act,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$8.3 billion in aid: Initial funding and support for vaccine development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spcBef>
                <a:spcPts val="0"/>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rPr>
              <a:t>Phase 2 (March 18, 2020)–Families First Coronavirus Response Act</a:t>
            </a:r>
            <a:endParaRPr lang="en-US"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fontAlgn="base">
              <a:spcBef>
                <a:spcPts val="525"/>
              </a:spcBef>
              <a:spcAft>
                <a:spcPts val="525"/>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$105 billion in aid: Paid sick leave, unemployment, and food assistance</a:t>
            </a:r>
          </a:p>
          <a:p>
            <a:pPr marL="0" marR="0" algn="l" fontAlgn="base">
              <a:spcBef>
                <a:spcPts val="0"/>
              </a:spcBef>
              <a:spcAft>
                <a:spcPts val="0"/>
              </a:spcAft>
            </a:pPr>
            <a:r>
              <a:rPr lang="en-US" sz="1800" b="1" dirty="0">
                <a:solidFill>
                  <a:schemeClr val="bg1"/>
                </a:solidFill>
                <a:effectLst/>
                <a:latin typeface="Times New Roman" panose="02020603050405020304" pitchFamily="18" charset="0"/>
                <a:ea typeface="Times New Roman" panose="02020603050405020304" pitchFamily="18" charset="0"/>
              </a:rPr>
              <a:t>Phase 3 (March 27, 2020)–Coronavirus Aid, Relief, and Economic Security Act, (CARES Act)</a:t>
            </a:r>
            <a:endParaRPr lang="en-US"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fontAlgn="base">
              <a:spcBef>
                <a:spcPts val="525"/>
              </a:spcBef>
              <a:spcAft>
                <a:spcPts val="525"/>
              </a:spcAft>
              <a:buSzPts val="1000"/>
              <a:buFont typeface="Symbol" panose="05050102010706020507" pitchFamily="18" charset="2"/>
              <a:buChar char=""/>
              <a:tabLst>
                <a:tab pos="457200" algn="l"/>
              </a:tabLst>
            </a:pPr>
            <a:r>
              <a:rPr lang="en-US" sz="1800" dirty="0">
                <a:solidFill>
                  <a:schemeClr val="bg1"/>
                </a:solidFill>
                <a:effectLst/>
                <a:latin typeface="Times New Roman" panose="02020603050405020304" pitchFamily="18" charset="0"/>
                <a:ea typeface="Times New Roman" panose="02020603050405020304" pitchFamily="18" charset="0"/>
              </a:rPr>
              <a:t>est. $2.3 trillion in aid: Major individual and business assistance and economic stimulus, the largest package addressing COVID-19 to date</a:t>
            </a:r>
            <a:r>
              <a:rPr lang="en-US" sz="1800" dirty="0">
                <a:solidFill>
                  <a:schemeClr val="bg1"/>
                </a:solidFill>
                <a:effectLst/>
                <a:latin typeface="Open Sans"/>
                <a:ea typeface="Times New Roman" panose="02020603050405020304" pitchFamily="18" charset="0"/>
              </a:rPr>
              <a:t>.</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250941677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pie chart&#10;&#10;Description automatically generated">
            <a:extLst>
              <a:ext uri="{FF2B5EF4-FFF2-40B4-BE49-F238E27FC236}">
                <a16:creationId xmlns:a16="http://schemas.microsoft.com/office/drawing/2014/main" id="{F1EA0658-C4E2-4C08-A8D1-0E6459FA75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599" b="18745"/>
          <a:stretch/>
        </p:blipFill>
        <p:spPr>
          <a:xfrm>
            <a:off x="0" y="0"/>
            <a:ext cx="12192000" cy="6857990"/>
          </a:xfrm>
          <a:prstGeom prst="rect">
            <a:avLst/>
          </a:prstGeom>
        </p:spPr>
      </p:pic>
      <p:sp>
        <p:nvSpPr>
          <p:cNvPr id="17" name="Rectangle 16">
            <a:extLst>
              <a:ext uri="{FF2B5EF4-FFF2-40B4-BE49-F238E27FC236}">
                <a16:creationId xmlns:a16="http://schemas.microsoft.com/office/drawing/2014/main" id="{ADB75148-2791-4D20-8938-D7554D86B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20343"/>
            <a:ext cx="12192000" cy="1937657"/>
          </a:xfrm>
          <a:prstGeom prst="rect">
            <a:avLst/>
          </a:prstGeom>
          <a:gradFill>
            <a:gsLst>
              <a:gs pos="47000">
                <a:srgbClr val="000000">
                  <a:alpha val="18000"/>
                </a:srgbClr>
              </a:gs>
              <a:gs pos="0">
                <a:schemeClr val="tx1">
                  <a:alpha val="0"/>
                </a:schemeClr>
              </a:gs>
              <a:gs pos="100000">
                <a:srgbClr val="000000">
                  <a:alpha val="3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08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C6DB943-79CD-46F9-83E1-9610EB176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1B52EDF4-43BA-4FAB-BB73-F9D9792D1D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485" y="412515"/>
            <a:ext cx="9893030" cy="60329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18218834"/>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35BAD784-BAAF-4CC0-9F52-682A8E966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25D401B9-9595-42B7-B197-AB5FB5C65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95CEB-098B-4696-8BEC-D96C5371804F}"/>
              </a:ext>
            </a:extLst>
          </p:cNvPr>
          <p:cNvSpPr>
            <a:spLocks noGrp="1"/>
          </p:cNvSpPr>
          <p:nvPr>
            <p:ph type="title"/>
          </p:nvPr>
        </p:nvSpPr>
        <p:spPr>
          <a:xfrm>
            <a:off x="1215957" y="1011677"/>
            <a:ext cx="9688749" cy="4922195"/>
          </a:xfrm>
        </p:spPr>
        <p:txBody>
          <a:bodyPr vert="horz" lIns="91440" tIns="45720" rIns="91440" bIns="45720" rtlCol="0" anchor="b">
            <a:normAutofit fontScale="90000"/>
          </a:bodyPr>
          <a:lstStyle/>
          <a:p>
            <a:pPr algn="ctr"/>
            <a:br>
              <a:rPr lang="en-US" sz="4000" dirty="0">
                <a:solidFill>
                  <a:schemeClr val="bg2"/>
                </a:solidFill>
              </a:rPr>
            </a:br>
            <a:br>
              <a:rPr lang="en-US" sz="4000" dirty="0">
                <a:solidFill>
                  <a:schemeClr val="bg2"/>
                </a:solidFill>
              </a:rPr>
            </a:br>
            <a:br>
              <a:rPr lang="en-US" sz="4000" dirty="0">
                <a:solidFill>
                  <a:schemeClr val="bg1"/>
                </a:solidFill>
              </a:rPr>
            </a:br>
            <a:r>
              <a:rPr lang="en-US" sz="4000" b="1" dirty="0">
                <a:solidFill>
                  <a:schemeClr val="bg1"/>
                </a:solidFill>
              </a:rPr>
              <a:t>Policy recommendations:</a:t>
            </a:r>
            <a:br>
              <a:rPr lang="en-US" sz="4000" dirty="0">
                <a:solidFill>
                  <a:schemeClr val="bg2"/>
                </a:solidFill>
              </a:rPr>
            </a:br>
            <a:br>
              <a:rPr lang="en-US" sz="4000" dirty="0">
                <a:solidFill>
                  <a:schemeClr val="bg2"/>
                </a:solidFill>
              </a:rPr>
            </a:br>
            <a:br>
              <a:rPr lang="en-US" sz="4000" b="1" kern="1200" cap="all" spc="300" baseline="0" dirty="0">
                <a:solidFill>
                  <a:schemeClr val="bg1"/>
                </a:solidFill>
                <a:latin typeface="+mj-lt"/>
                <a:ea typeface="+mj-ea"/>
                <a:cs typeface="+mj-cs"/>
              </a:rPr>
            </a:br>
            <a:r>
              <a:rPr lang="en-US" sz="2200" b="1" dirty="0">
                <a:solidFill>
                  <a:schemeClr val="bg1"/>
                </a:solidFill>
                <a:latin typeface="Times New Roman" panose="02020603050405020304" pitchFamily="18" charset="0"/>
                <a:cs typeface="Times New Roman" panose="02020603050405020304" pitchFamily="18" charset="0"/>
              </a:rPr>
              <a:t>Social distancing at its </a:t>
            </a:r>
            <a:r>
              <a:rPr lang="en-US" sz="2200" b="1">
                <a:solidFill>
                  <a:schemeClr val="bg1"/>
                </a:solidFill>
                <a:latin typeface="Times New Roman" panose="02020603050405020304" pitchFamily="18" charset="0"/>
                <a:cs typeface="Times New Roman" panose="02020603050405020304" pitchFamily="18" charset="0"/>
              </a:rPr>
              <a:t>various levels</a:t>
            </a:r>
            <a:br>
              <a:rPr lang="en-US" sz="2200" b="1" i="0" dirty="0">
                <a:solidFill>
                  <a:schemeClr val="bg1"/>
                </a:solidFill>
                <a:effectLst/>
                <a:latin typeface="Times New Roman" panose="02020603050405020304" pitchFamily="18" charset="0"/>
                <a:cs typeface="Times New Roman" panose="02020603050405020304" pitchFamily="18" charset="0"/>
              </a:rPr>
            </a:br>
            <a:r>
              <a:rPr lang="en-US" sz="2200" b="1" i="0" dirty="0">
                <a:solidFill>
                  <a:schemeClr val="bg1"/>
                </a:solidFill>
                <a:effectLst/>
                <a:latin typeface="Times New Roman" panose="02020603050405020304" pitchFamily="18" charset="0"/>
                <a:cs typeface="Times New Roman" panose="02020603050405020304" pitchFamily="18" charset="0"/>
              </a:rPr>
              <a:t>Economic </a:t>
            </a:r>
            <a:r>
              <a:rPr lang="en-US" sz="2200" b="1" i="0">
                <a:solidFill>
                  <a:schemeClr val="bg1"/>
                </a:solidFill>
                <a:effectLst/>
                <a:latin typeface="Times New Roman" panose="02020603050405020304" pitchFamily="18" charset="0"/>
                <a:cs typeface="Times New Roman" panose="02020603050405020304" pitchFamily="18" charset="0"/>
              </a:rPr>
              <a:t>stimulus measures</a:t>
            </a:r>
            <a:br>
              <a:rPr lang="en-US" sz="2200" b="1" i="0">
                <a:solidFill>
                  <a:schemeClr val="bg1"/>
                </a:solidFill>
                <a:effectLst/>
                <a:latin typeface="Times New Roman" panose="02020603050405020304" pitchFamily="18" charset="0"/>
                <a:cs typeface="Times New Roman" panose="02020603050405020304" pitchFamily="18" charset="0"/>
              </a:rPr>
            </a:br>
            <a:r>
              <a:rPr lang="en-US" sz="2200" b="1" i="0">
                <a:solidFill>
                  <a:schemeClr val="bg1"/>
                </a:solidFill>
                <a:effectLst/>
                <a:latin typeface="Times New Roman" panose="02020603050405020304" pitchFamily="18" charset="0"/>
                <a:cs typeface="Times New Roman" panose="02020603050405020304" pitchFamily="18" charset="0"/>
              </a:rPr>
              <a:t>Employment-related measures</a:t>
            </a:r>
            <a:br>
              <a:rPr lang="en-US" sz="2200" b="1" i="0" dirty="0">
                <a:solidFill>
                  <a:schemeClr val="bg1"/>
                </a:solidFill>
                <a:effectLst/>
                <a:latin typeface="Times New Roman" panose="02020603050405020304" pitchFamily="18" charset="0"/>
                <a:cs typeface="Times New Roman" panose="02020603050405020304" pitchFamily="18" charset="0"/>
              </a:rPr>
            </a:br>
            <a:r>
              <a:rPr lang="en-US" sz="2200" b="1" i="0" dirty="0">
                <a:solidFill>
                  <a:schemeClr val="bg1"/>
                </a:solidFill>
                <a:effectLst/>
                <a:latin typeface="Times New Roman" panose="02020603050405020304" pitchFamily="18" charset="0"/>
                <a:cs typeface="Times New Roman" panose="02020603050405020304" pitchFamily="18" charset="0"/>
              </a:rPr>
              <a:t>Funding for Lending</a:t>
            </a:r>
            <a:br>
              <a:rPr lang="en-US" sz="2200" b="1" i="0" dirty="0">
                <a:solidFill>
                  <a:schemeClr val="bg1"/>
                </a:solidFill>
                <a:effectLst/>
                <a:latin typeface="Times New Roman" panose="02020603050405020304" pitchFamily="18" charset="0"/>
                <a:cs typeface="Times New Roman" panose="02020603050405020304" pitchFamily="18" charset="0"/>
              </a:rPr>
            </a:br>
            <a:r>
              <a:rPr lang="en-US" sz="2200" b="1" i="0" dirty="0">
                <a:solidFill>
                  <a:schemeClr val="bg1"/>
                </a:solidFill>
                <a:effectLst/>
                <a:latin typeface="Times New Roman" panose="02020603050405020304" pitchFamily="18" charset="0"/>
                <a:cs typeface="Times New Roman" panose="02020603050405020304" pitchFamily="18" charset="0"/>
              </a:rPr>
              <a:t>Monetary Policy</a:t>
            </a:r>
            <a:br>
              <a:rPr lang="en-US" sz="4000" b="1" kern="1200" cap="all" spc="300" baseline="0" dirty="0">
                <a:solidFill>
                  <a:schemeClr val="bg1"/>
                </a:solidFill>
                <a:latin typeface="+mj-lt"/>
                <a:ea typeface="+mj-ea"/>
                <a:cs typeface="+mj-cs"/>
              </a:rPr>
            </a:br>
            <a:br>
              <a:rPr lang="en-US" sz="4000" kern="1200" cap="all" spc="300" baseline="0" dirty="0">
                <a:solidFill>
                  <a:schemeClr val="bg2"/>
                </a:solidFill>
                <a:latin typeface="+mj-lt"/>
                <a:ea typeface="+mj-ea"/>
                <a:cs typeface="+mj-cs"/>
              </a:rPr>
            </a:br>
            <a:br>
              <a:rPr lang="en-US" sz="4000" kern="1200" cap="all" spc="300" baseline="0" dirty="0">
                <a:solidFill>
                  <a:schemeClr val="bg2"/>
                </a:solidFill>
                <a:latin typeface="+mj-lt"/>
                <a:ea typeface="+mj-ea"/>
                <a:cs typeface="+mj-cs"/>
              </a:rPr>
            </a:br>
            <a:endParaRPr lang="en-US" sz="4000" kern="1200" cap="all" spc="300" baseline="0" dirty="0">
              <a:solidFill>
                <a:schemeClr val="bg2"/>
              </a:solidFill>
              <a:latin typeface="+mj-lt"/>
              <a:ea typeface="+mj-ea"/>
              <a:cs typeface="+mj-cs"/>
            </a:endParaRPr>
          </a:p>
        </p:txBody>
      </p:sp>
    </p:spTree>
    <p:extLst>
      <p:ext uri="{BB962C8B-B14F-4D97-AF65-F5344CB8AC3E}">
        <p14:creationId xmlns:p14="http://schemas.microsoft.com/office/powerpoint/2010/main" val="25862436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6A9A943-04D2-4F54-9375-AF6754298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1"/>
            <a:ext cx="9486900" cy="416261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C901F-53DF-4F00-B458-717EC90BC2B9}"/>
              </a:ext>
            </a:extLst>
          </p:cNvPr>
          <p:cNvSpPr>
            <a:spLocks noGrp="1"/>
          </p:cNvSpPr>
          <p:nvPr>
            <p:ph type="title"/>
          </p:nvPr>
        </p:nvSpPr>
        <p:spPr>
          <a:xfrm>
            <a:off x="2038350" y="2135221"/>
            <a:ext cx="8115300" cy="2183860"/>
          </a:xfrm>
        </p:spPr>
        <p:txBody>
          <a:bodyPr vert="horz" lIns="91440" tIns="45720" rIns="91440" bIns="45720" rtlCol="0" anchor="b">
            <a:normAutofit/>
          </a:bodyPr>
          <a:lstStyle/>
          <a:p>
            <a:pPr algn="ctr"/>
            <a:r>
              <a:rPr lang="en-US" sz="3600" b="1" kern="1200" cap="all" spc="300" baseline="0" dirty="0">
                <a:solidFill>
                  <a:schemeClr val="bg1"/>
                </a:solidFill>
                <a:latin typeface="Times New Roman" panose="02020603050405020304" pitchFamily="18" charset="0"/>
                <a:cs typeface="Times New Roman" panose="02020603050405020304" pitchFamily="18" charset="0"/>
              </a:rPr>
              <a:t>Thank you so much </a:t>
            </a:r>
            <a:br>
              <a:rPr lang="en-US" sz="3600" b="1" kern="1200" cap="all" spc="300" baseline="0" dirty="0">
                <a:solidFill>
                  <a:schemeClr val="bg1"/>
                </a:solidFill>
                <a:latin typeface="Times New Roman" panose="02020603050405020304" pitchFamily="18" charset="0"/>
                <a:cs typeface="Times New Roman" panose="02020603050405020304" pitchFamily="18" charset="0"/>
              </a:rPr>
            </a:br>
            <a:r>
              <a:rPr lang="en-US" sz="3600" b="1" kern="1200" cap="all" spc="300" baseline="0" dirty="0">
                <a:solidFill>
                  <a:schemeClr val="bg1"/>
                </a:solidFill>
                <a:latin typeface="Times New Roman" panose="02020603050405020304" pitchFamily="18" charset="0"/>
                <a:cs typeface="Times New Roman" panose="02020603050405020304" pitchFamily="18" charset="0"/>
              </a:rPr>
              <a:t>for attention!  ^_^</a:t>
            </a:r>
            <a:br>
              <a:rPr lang="en-US" sz="3600" b="1" kern="1200" cap="all" spc="300" baseline="0" dirty="0">
                <a:solidFill>
                  <a:schemeClr val="bg1"/>
                </a:solidFill>
                <a:latin typeface="Times New Roman" panose="02020603050405020304" pitchFamily="18" charset="0"/>
                <a:cs typeface="Times New Roman" panose="02020603050405020304" pitchFamily="18" charset="0"/>
              </a:rPr>
            </a:br>
            <a:endParaRPr lang="en-US" sz="3600" b="1" kern="1200" cap="all" spc="300"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4440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D707E932-45D3-46F0-8B2D-99A98DB8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outdoor, sky, building, stone&#10;&#10;Description automatically generated">
            <a:extLst>
              <a:ext uri="{FF2B5EF4-FFF2-40B4-BE49-F238E27FC236}">
                <a16:creationId xmlns:a16="http://schemas.microsoft.com/office/drawing/2014/main" id="{25F69178-AC2B-4A41-9554-667713DBEB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773"/>
          <a:stretch/>
        </p:blipFill>
        <p:spPr>
          <a:xfrm>
            <a:off x="20" y="-44796"/>
            <a:ext cx="12191980" cy="6857990"/>
          </a:xfrm>
          <a:prstGeom prst="rect">
            <a:avLst/>
          </a:prstGeom>
        </p:spPr>
      </p:pic>
      <p:sp>
        <p:nvSpPr>
          <p:cNvPr id="26" name="Rectangle 11">
            <a:extLst>
              <a:ext uri="{FF2B5EF4-FFF2-40B4-BE49-F238E27FC236}">
                <a16:creationId xmlns:a16="http://schemas.microsoft.com/office/drawing/2014/main" id="{79EA45C1-5D9B-4851-BC36-CF2BBE008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A2988DB9-10DA-4385-8B18-DF35B07356CE}"/>
              </a:ext>
            </a:extLst>
          </p:cNvPr>
          <p:cNvSpPr>
            <a:spLocks noGrp="1"/>
          </p:cNvSpPr>
          <p:nvPr>
            <p:ph type="title"/>
          </p:nvPr>
        </p:nvSpPr>
        <p:spPr>
          <a:xfrm>
            <a:off x="1277160" y="1821896"/>
            <a:ext cx="3579779" cy="3438197"/>
          </a:xfrm>
        </p:spPr>
        <p:txBody>
          <a:bodyPr vert="horz" lIns="91440" tIns="45720" rIns="91440" bIns="45720" rtlCol="0" anchor="b">
            <a:normAutofit fontScale="90000"/>
          </a:bodyPr>
          <a:lstStyle/>
          <a:p>
            <a:pPr algn="ctr"/>
            <a:r>
              <a:rPr lang="en-US" sz="2000" b="1" kern="1200" cap="all" spc="300" baseline="0" dirty="0">
                <a:solidFill>
                  <a:schemeClr val="bg2"/>
                </a:solidFill>
                <a:latin typeface="Times New Roman" panose="02020603050405020304" pitchFamily="18" charset="0"/>
                <a:cs typeface="Times New Roman" panose="02020603050405020304" pitchFamily="18" charset="0"/>
              </a:rPr>
              <a:t>Covid</a:t>
            </a:r>
            <a:r>
              <a:rPr lang="en-US" sz="2000" b="1" dirty="0">
                <a:solidFill>
                  <a:schemeClr val="bg2"/>
                </a:solidFill>
                <a:latin typeface="Times New Roman" panose="02020603050405020304" pitchFamily="18" charset="0"/>
                <a:cs typeface="Times New Roman" panose="02020603050405020304" pitchFamily="18" charset="0"/>
              </a:rPr>
              <a:t>-</a:t>
            </a:r>
            <a:r>
              <a:rPr lang="en-US" sz="2000" b="1" kern="1200" cap="all" spc="300" baseline="0" dirty="0">
                <a:solidFill>
                  <a:schemeClr val="bg2"/>
                </a:solidFill>
                <a:latin typeface="Times New Roman" panose="02020603050405020304" pitchFamily="18" charset="0"/>
                <a:cs typeface="Times New Roman" panose="02020603050405020304" pitchFamily="18" charset="0"/>
              </a:rPr>
              <a:t>19 worldwide statistics:</a:t>
            </a:r>
            <a:br>
              <a:rPr lang="en-US" sz="2000" b="1" kern="1200" cap="all" spc="300" baseline="0" dirty="0">
                <a:solidFill>
                  <a:schemeClr val="bg2"/>
                </a:solidFill>
                <a:latin typeface="Times New Roman" panose="02020603050405020304" pitchFamily="18" charset="0"/>
                <a:cs typeface="Times New Roman" panose="02020603050405020304" pitchFamily="18" charset="0"/>
              </a:rPr>
            </a:br>
            <a:br>
              <a:rPr lang="en-US" sz="1000" kern="1200" cap="all" spc="300" baseline="0" dirty="0">
                <a:solidFill>
                  <a:schemeClr val="bg2"/>
                </a:solidFill>
                <a:latin typeface="Times New Roman" panose="02020603050405020304" pitchFamily="18" charset="0"/>
                <a:cs typeface="Times New Roman" panose="02020603050405020304" pitchFamily="18" charset="0"/>
              </a:rPr>
            </a:br>
            <a:r>
              <a:rPr lang="en-US" sz="1100" b="1" kern="1200" cap="all" spc="300" baseline="0" dirty="0">
                <a:solidFill>
                  <a:schemeClr val="bg1"/>
                </a:solidFill>
                <a:latin typeface="Times New Roman" panose="02020603050405020304" pitchFamily="18" charset="0"/>
                <a:cs typeface="Times New Roman" panose="02020603050405020304" pitchFamily="18" charset="0"/>
              </a:rPr>
              <a:t>Country of origin: china, Wuhan, December, 2019</a:t>
            </a:r>
            <a:br>
              <a:rPr lang="en-US" sz="1100" b="1" kern="1200" cap="all" spc="300" baseline="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impacting economies, food systems, supply chains and health security. </a:t>
            </a:r>
            <a:b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100" kern="1200" cap="all" spc="300" baseline="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World Health Organization declared COVID-19 (SARS-CoV-2) a Public Health Emergency of International Concern on 1</a:t>
            </a:r>
            <a:r>
              <a:rPr lang="en-US" sz="11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
            </a: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February, 2020.</a:t>
            </a:r>
            <a:br>
              <a:rPr lang="en-US"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br>
              <a:rPr lang="en-US" sz="1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Demographical proliferation: Asia, Europe, North America and the Middle East.</a:t>
            </a:r>
            <a:b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mortality of COVID-19 is linked with age: 80% of reported deaths in China were of individuals aged over 65 years old. </a:t>
            </a:r>
            <a:endParaRPr lang="en-US" sz="1100" kern="1200" cap="all" spc="300"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28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707E932-45D3-46F0-8B2D-99A98DB87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city, outdoor, building, river&#10;&#10;Description automatically generated">
            <a:extLst>
              <a:ext uri="{FF2B5EF4-FFF2-40B4-BE49-F238E27FC236}">
                <a16:creationId xmlns:a16="http://schemas.microsoft.com/office/drawing/2014/main" id="{FE0D664B-633B-4DA9-A845-200E2CDCD8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0" y="0"/>
            <a:ext cx="12192000" cy="7091463"/>
          </a:xfrm>
          <a:prstGeom prst="rect">
            <a:avLst/>
          </a:prstGeom>
        </p:spPr>
      </p:pic>
      <p:sp>
        <p:nvSpPr>
          <p:cNvPr id="44" name="Rectangle 43">
            <a:extLst>
              <a:ext uri="{FF2B5EF4-FFF2-40B4-BE49-F238E27FC236}">
                <a16:creationId xmlns:a16="http://schemas.microsoft.com/office/drawing/2014/main" id="{79EA45C1-5D9B-4851-BC36-CF2BBE008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732305"/>
            <a:ext cx="3390900" cy="3482992"/>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F90D4665-8300-4302-BFE1-117DE986FB00}"/>
              </a:ext>
            </a:extLst>
          </p:cNvPr>
          <p:cNvSpPr>
            <a:spLocks noGrp="1"/>
          </p:cNvSpPr>
          <p:nvPr>
            <p:ph type="title"/>
          </p:nvPr>
        </p:nvSpPr>
        <p:spPr>
          <a:xfrm>
            <a:off x="1308951" y="1414220"/>
            <a:ext cx="3591612" cy="3707008"/>
          </a:xfrm>
        </p:spPr>
        <p:txBody>
          <a:bodyPr vert="horz" lIns="91440" tIns="45720" rIns="91440" bIns="45720" rtlCol="0" anchor="b">
            <a:normAutofit fontScale="90000"/>
          </a:bodyPr>
          <a:lstStyle/>
          <a:p>
            <a:pPr algn="ctr"/>
            <a:r>
              <a:rPr lang="en-US" sz="1600" b="1" kern="1200" cap="all" spc="300" baseline="0" dirty="0">
                <a:solidFill>
                  <a:schemeClr val="bg1"/>
                </a:solidFill>
                <a:latin typeface="Times New Roman" panose="02020603050405020304" pitchFamily="18" charset="0"/>
                <a:cs typeface="Times New Roman" panose="02020603050405020304" pitchFamily="18" charset="0"/>
              </a:rPr>
              <a:t>Kingdom of SAUDI ARABIA,</a:t>
            </a:r>
            <a:br>
              <a:rPr lang="en-US" sz="1600" b="1" kern="1200" cap="all" spc="300" baseline="0" dirty="0">
                <a:solidFill>
                  <a:schemeClr val="bg1"/>
                </a:solidFill>
                <a:latin typeface="Times New Roman" panose="02020603050405020304" pitchFamily="18" charset="0"/>
                <a:cs typeface="Times New Roman" panose="02020603050405020304" pitchFamily="18" charset="0"/>
              </a:rPr>
            </a:br>
            <a:r>
              <a:rPr lang="en-US" sz="1600" b="1" kern="1200" cap="all" spc="300" baseline="0" dirty="0">
                <a:solidFill>
                  <a:schemeClr val="bg1"/>
                </a:solidFill>
                <a:latin typeface="Times New Roman" panose="02020603050405020304" pitchFamily="18" charset="0"/>
                <a:cs typeface="Times New Roman" panose="02020603050405020304" pitchFamily="18" charset="0"/>
              </a:rPr>
              <a:t>COVID-19 STATISTICS,</a:t>
            </a:r>
            <a:br>
              <a:rPr lang="en-US" sz="1600" b="1" kern="1200" cap="all" spc="300" baseline="0" dirty="0">
                <a:solidFill>
                  <a:schemeClr val="bg1"/>
                </a:solidFill>
                <a:latin typeface="Times New Roman" panose="02020603050405020304" pitchFamily="18" charset="0"/>
                <a:cs typeface="Times New Roman" panose="02020603050405020304" pitchFamily="18" charset="0"/>
              </a:rPr>
            </a:br>
            <a:r>
              <a:rPr lang="en-US" sz="1600" b="1" kern="1200" cap="all" spc="300" baseline="0" dirty="0">
                <a:solidFill>
                  <a:schemeClr val="bg1"/>
                </a:solidFill>
                <a:latin typeface="Times New Roman" panose="02020603050405020304" pitchFamily="18" charset="0"/>
                <a:cs typeface="Times New Roman" panose="02020603050405020304" pitchFamily="18" charset="0"/>
              </a:rPr>
              <a:t>2020:</a:t>
            </a:r>
            <a:br>
              <a:rPr lang="en-US" sz="1600" b="1" kern="1200" cap="all" spc="300" baseline="0" dirty="0">
                <a:solidFill>
                  <a:schemeClr val="bg1"/>
                </a:solidFill>
                <a:latin typeface="Times New Roman" panose="02020603050405020304" pitchFamily="18" charset="0"/>
                <a:cs typeface="Times New Roman" panose="02020603050405020304" pitchFamily="18" charset="0"/>
              </a:rPr>
            </a:br>
            <a:br>
              <a:rPr lang="en-US" sz="1200" b="1" kern="1200" cap="all" spc="300" baseline="0" dirty="0">
                <a:solidFill>
                  <a:schemeClr val="bg1"/>
                </a:solidFill>
                <a:latin typeface="Times New Roman" panose="02020603050405020304" pitchFamily="18"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first case of COVID-19:</a:t>
            </a: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2nd of March, 2020.</a:t>
            </a: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Given their potential role in spreading COVID-19, risk assessment for mass gatherings and events using a modified Jeddah Tool were conducted before the first case of COVID-19 was confirmed in the Kingdom.</a:t>
            </a: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Cancellation of sporting, cultural and entertainment events:</a:t>
            </a: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27</a:t>
            </a:r>
            <a:r>
              <a:rPr lang="en-US" sz="10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t>
            </a: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of February 2020.</a:t>
            </a:r>
            <a:br>
              <a:rPr lang="en-US" sz="1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b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Kingdom suspended the Umrah(religious pilgrim) mass gathering: 27</a:t>
            </a:r>
            <a:r>
              <a:rPr lang="en-US" sz="1000" baseline="30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a:t>
            </a: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of February,2020</a:t>
            </a:r>
            <a:b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1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International travel ban: 20 march, 2020.</a:t>
            </a:r>
            <a:endParaRPr lang="en-US" sz="1000" kern="1200" cap="all" spc="300"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50470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A678705-CF8E-4B51-B199-74BB431C7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5E17E22-15C6-47B6-B957-58A8838B9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3076F68F-43D8-4293-8C34-5085FD90B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2163" y="685800"/>
            <a:ext cx="10830681"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imeline&#10;&#10;Description automatically generated">
            <a:extLst>
              <a:ext uri="{FF2B5EF4-FFF2-40B4-BE49-F238E27FC236}">
                <a16:creationId xmlns:a16="http://schemas.microsoft.com/office/drawing/2014/main" id="{74ED5601-D60C-4ADA-B2A8-6A99FE209CF3}"/>
              </a:ext>
            </a:extLst>
          </p:cNvPr>
          <p:cNvPicPr>
            <a:picLocks noChangeAspect="1"/>
          </p:cNvPicPr>
          <p:nvPr/>
        </p:nvPicPr>
        <p:blipFill rotWithShape="1">
          <a:blip r:embed="rId2">
            <a:extLst>
              <a:ext uri="{28A0092B-C50C-407E-A947-70E740481C1C}">
                <a14:useLocalDpi xmlns:a14="http://schemas.microsoft.com/office/drawing/2010/main" val="0"/>
              </a:ext>
            </a:extLst>
          </a:blip>
          <a:srcRect l="3555" r="1" b="1"/>
          <a:stretch/>
        </p:blipFill>
        <p:spPr>
          <a:xfrm>
            <a:off x="702444" y="1329179"/>
            <a:ext cx="10820400" cy="4939646"/>
          </a:xfrm>
          <a:prstGeom prst="rect">
            <a:avLst/>
          </a:prstGeom>
        </p:spPr>
      </p:pic>
      <p:sp>
        <p:nvSpPr>
          <p:cNvPr id="6" name="Title 5">
            <a:extLst>
              <a:ext uri="{FF2B5EF4-FFF2-40B4-BE49-F238E27FC236}">
                <a16:creationId xmlns:a16="http://schemas.microsoft.com/office/drawing/2014/main" id="{0CB701D7-5DE2-46A4-9093-A904122F8001}"/>
              </a:ext>
            </a:extLst>
          </p:cNvPr>
          <p:cNvSpPr>
            <a:spLocks noGrp="1"/>
          </p:cNvSpPr>
          <p:nvPr>
            <p:ph type="title"/>
          </p:nvPr>
        </p:nvSpPr>
        <p:spPr>
          <a:xfrm>
            <a:off x="1364053" y="857839"/>
            <a:ext cx="9486900" cy="556182"/>
          </a:xfrm>
        </p:spPr>
        <p:txBody>
          <a:bodyPr>
            <a:normAutofit/>
          </a:bodyPr>
          <a:lstStyle/>
          <a:p>
            <a:r>
              <a:rPr lang="en-US" sz="2200" b="1" i="1" kern="1200" cap="all" spc="300" baseline="0" dirty="0">
                <a:solidFill>
                  <a:schemeClr val="tx2"/>
                </a:solidFill>
                <a:effectLst/>
                <a:latin typeface="Times New Roman" panose="02020603050405020304" pitchFamily="18" charset="0"/>
                <a:ea typeface="+mn-ea"/>
                <a:cs typeface="Times New Roman" panose="02020603050405020304" pitchFamily="18" charset="0"/>
              </a:rPr>
              <a:t>Kingdom of Saudi Arabia Covid-19 measures:</a:t>
            </a:r>
            <a:endParaRPr lang="en-US" dirty="0"/>
          </a:p>
        </p:txBody>
      </p:sp>
    </p:spTree>
    <p:extLst>
      <p:ext uri="{BB962C8B-B14F-4D97-AF65-F5344CB8AC3E}">
        <p14:creationId xmlns:p14="http://schemas.microsoft.com/office/powerpoint/2010/main" val="4213670060"/>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BE379-4785-4815-8FC9-A24E80D37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62F85E-7856-415B-BA26-EFA2D2EF0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6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5B61CD-089C-4C26-BE44-7E23C1A95037}"/>
              </a:ext>
            </a:extLst>
          </p:cNvPr>
          <p:cNvSpPr>
            <a:spLocks noGrp="1"/>
          </p:cNvSpPr>
          <p:nvPr>
            <p:ph type="title"/>
          </p:nvPr>
        </p:nvSpPr>
        <p:spPr>
          <a:xfrm>
            <a:off x="1706526" y="1695893"/>
            <a:ext cx="2732567" cy="3487480"/>
          </a:xfrm>
        </p:spPr>
        <p:txBody>
          <a:bodyPr anchor="ctr">
            <a:normAutofit/>
          </a:bodyPr>
          <a:lstStyle/>
          <a:p>
            <a:pPr algn="ct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The</a:t>
            </a:r>
            <a:br>
              <a:rPr lang="en-US" sz="20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Dashboard, indicating key metrics related to the impact of COVID-19 in Saudi Arabia. </a:t>
            </a:r>
            <a:endParaRPr lang="en-US" sz="2000" b="1"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Shape&#10;&#10;Description automatically generated">
            <a:extLst>
              <a:ext uri="{FF2B5EF4-FFF2-40B4-BE49-F238E27FC236}">
                <a16:creationId xmlns:a16="http://schemas.microsoft.com/office/drawing/2014/main" id="{C2A4C0CB-F080-445C-9293-D9F6471667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2315" y="155643"/>
            <a:ext cx="6420255" cy="652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39189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C6ECEF-8BC5-4ECA-A99D-4CA1000152BC}"/>
              </a:ext>
            </a:extLst>
          </p:cNvPr>
          <p:cNvSpPr>
            <a:spLocks noGrp="1"/>
          </p:cNvSpPr>
          <p:nvPr>
            <p:ph type="title"/>
          </p:nvPr>
        </p:nvSpPr>
        <p:spPr>
          <a:xfrm>
            <a:off x="685800" y="252919"/>
            <a:ext cx="2742028" cy="6215975"/>
          </a:xfrm>
        </p:spPr>
        <p:txBody>
          <a:bodyPr anchor="ctr">
            <a:normAutofit fontScale="90000"/>
          </a:bodyPr>
          <a:lstStyle/>
          <a:p>
            <a:pPr algn="ctr"/>
            <a:br>
              <a:rPr lang="en-US" dirty="0">
                <a:solidFill>
                  <a:schemeClr val="bg2"/>
                </a:solidFill>
              </a:rPr>
            </a:br>
            <a:br>
              <a:rPr lang="en-US" dirty="0">
                <a:solidFill>
                  <a:schemeClr val="bg2"/>
                </a:solidFill>
              </a:rPr>
            </a:br>
            <a:br>
              <a:rPr lang="en-US" dirty="0">
                <a:solidFill>
                  <a:schemeClr val="bg2"/>
                </a:solidFill>
              </a:rPr>
            </a:br>
            <a:br>
              <a:rPr lang="en-US" dirty="0">
                <a:solidFill>
                  <a:schemeClr val="bg2"/>
                </a:solidFill>
              </a:rPr>
            </a:br>
            <a:r>
              <a:rPr lang="en-US" sz="3100" dirty="0">
                <a:solidFill>
                  <a:schemeClr val="bg2"/>
                </a:solidFill>
                <a:latin typeface="Times New Roman" panose="02020603050405020304" pitchFamily="18" charset="0"/>
                <a:cs typeface="Times New Roman" panose="02020603050405020304" pitchFamily="18" charset="0"/>
              </a:rPr>
              <a:t>Saudi Arabia:</a:t>
            </a:r>
            <a:br>
              <a:rPr lang="en-US" sz="3100" dirty="0">
                <a:solidFill>
                  <a:schemeClr val="bg2"/>
                </a:solidFill>
                <a:latin typeface="Times New Roman" panose="02020603050405020304" pitchFamily="18" charset="0"/>
                <a:cs typeface="Times New Roman" panose="02020603050405020304" pitchFamily="18" charset="0"/>
              </a:rPr>
            </a:br>
            <a:br>
              <a:rPr lang="en-US" sz="3100" dirty="0">
                <a:solidFill>
                  <a:schemeClr val="bg2"/>
                </a:solidFill>
                <a:latin typeface="Times New Roman" panose="02020603050405020304" pitchFamily="18" charset="0"/>
                <a:cs typeface="Times New Roman" panose="02020603050405020304" pitchFamily="18" charset="0"/>
              </a:rPr>
            </a:br>
            <a:br>
              <a:rPr lang="en-US" sz="3100" dirty="0">
                <a:solidFill>
                  <a:schemeClr val="bg2"/>
                </a:solidFill>
                <a:latin typeface="Times New Roman" panose="02020603050405020304" pitchFamily="18" charset="0"/>
                <a:cs typeface="Times New Roman" panose="02020603050405020304" pitchFamily="18" charset="0"/>
              </a:rPr>
            </a:br>
            <a:r>
              <a:rPr lang="en-US" sz="3100" dirty="0">
                <a:solidFill>
                  <a:schemeClr val="bg2"/>
                </a:solidFill>
                <a:latin typeface="Times New Roman" panose="02020603050405020304" pitchFamily="18" charset="0"/>
                <a:cs typeface="Times New Roman" panose="02020603050405020304" pitchFamily="18" charset="0"/>
              </a:rPr>
              <a:t>TOTAL CASES: 46,916,483</a:t>
            </a:r>
            <a:br>
              <a:rPr lang="en-US" sz="3100" dirty="0">
                <a:solidFill>
                  <a:schemeClr val="bg2"/>
                </a:solidFill>
                <a:latin typeface="Times New Roman" panose="02020603050405020304" pitchFamily="18" charset="0"/>
                <a:cs typeface="Times New Roman" panose="02020603050405020304" pitchFamily="18" charset="0"/>
              </a:rPr>
            </a:br>
            <a:br>
              <a:rPr lang="en-US" sz="3100" dirty="0">
                <a:solidFill>
                  <a:schemeClr val="bg2"/>
                </a:solidFill>
                <a:latin typeface="Times New Roman" panose="02020603050405020304" pitchFamily="18" charset="0"/>
                <a:cs typeface="Times New Roman" panose="02020603050405020304" pitchFamily="18" charset="0"/>
              </a:rPr>
            </a:br>
            <a:r>
              <a:rPr lang="en-US" sz="3100" dirty="0">
                <a:solidFill>
                  <a:schemeClr val="bg2"/>
                </a:solidFill>
                <a:latin typeface="Times New Roman" panose="02020603050405020304" pitchFamily="18" charset="0"/>
                <a:cs typeface="Times New Roman" panose="02020603050405020304" pitchFamily="18" charset="0"/>
              </a:rPr>
              <a:t>Total deaths: 571,940</a:t>
            </a:r>
            <a:br>
              <a:rPr lang="en-US" dirty="0">
                <a:solidFill>
                  <a:schemeClr val="bg2"/>
                </a:solidFill>
              </a:rPr>
            </a:br>
            <a:br>
              <a:rPr lang="en-US" dirty="0">
                <a:solidFill>
                  <a:schemeClr val="bg2"/>
                </a:solidFill>
              </a:rPr>
            </a:br>
            <a:br>
              <a:rPr lang="en-US" dirty="0">
                <a:solidFill>
                  <a:schemeClr val="bg2"/>
                </a:solidFill>
              </a:rPr>
            </a:br>
            <a:br>
              <a:rPr lang="en-US" dirty="0">
                <a:solidFill>
                  <a:schemeClr val="bg2"/>
                </a:solidFill>
              </a:rPr>
            </a:br>
            <a:br>
              <a:rPr lang="en-US" dirty="0">
                <a:solidFill>
                  <a:schemeClr val="bg2"/>
                </a:solidFill>
              </a:rPr>
            </a:br>
            <a:r>
              <a:rPr lang="en-US" dirty="0">
                <a:solidFill>
                  <a:schemeClr val="bg2"/>
                </a:solidFill>
              </a:rPr>
              <a:t> </a:t>
            </a:r>
          </a:p>
        </p:txBody>
      </p:sp>
      <p:sp>
        <p:nvSpPr>
          <p:cNvPr id="19"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Content Placeholder 24" descr="Chart&#10;&#10;Description automatically generated">
            <a:extLst>
              <a:ext uri="{FF2B5EF4-FFF2-40B4-BE49-F238E27FC236}">
                <a16:creationId xmlns:a16="http://schemas.microsoft.com/office/drawing/2014/main" id="{93B5C097-D4FC-411B-85D2-D6A0D5D509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499" y="685799"/>
            <a:ext cx="6743700" cy="5486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669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BC959F-CAB6-4E23-81DE-E0BBF2B7E0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94DEED-5E0F-4E41-A445-58C14864C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767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63C569-2DCB-4E8A-9285-4323C62DEA32}"/>
              </a:ext>
            </a:extLst>
          </p:cNvPr>
          <p:cNvSpPr>
            <a:spLocks noGrp="1"/>
          </p:cNvSpPr>
          <p:nvPr>
            <p:ph type="title"/>
          </p:nvPr>
        </p:nvSpPr>
        <p:spPr>
          <a:xfrm>
            <a:off x="330739" y="282101"/>
            <a:ext cx="3589507" cy="6264613"/>
          </a:xfrm>
        </p:spPr>
        <p:txBody>
          <a:bodyPr anchor="ctr">
            <a:normAutofit/>
          </a:bodyPr>
          <a:lstStyle/>
          <a:p>
            <a:pPr algn="ctr"/>
            <a:r>
              <a:rPr lang="en-US" sz="2400" dirty="0">
                <a:solidFill>
                  <a:schemeClr val="bg2"/>
                </a:solidFill>
                <a:latin typeface="Times New Roman" panose="02020603050405020304" pitchFamily="18" charset="0"/>
                <a:cs typeface="Times New Roman" panose="02020603050405020304" pitchFamily="18" charset="0"/>
              </a:rPr>
              <a:t>The Ratio of total cases to Saudi Population: 0.005264</a:t>
            </a:r>
            <a:br>
              <a:rPr lang="en-US" sz="2400" dirty="0">
                <a:solidFill>
                  <a:schemeClr val="bg2"/>
                </a:solidFill>
                <a:latin typeface="Times New Roman" panose="02020603050405020304" pitchFamily="18" charset="0"/>
                <a:cs typeface="Times New Roman" panose="02020603050405020304" pitchFamily="18" charset="0"/>
              </a:rPr>
            </a:br>
            <a:br>
              <a:rPr lang="en-US" sz="2400" dirty="0">
                <a:solidFill>
                  <a:schemeClr val="bg2"/>
                </a:solidFill>
                <a:latin typeface="Times New Roman" panose="02020603050405020304" pitchFamily="18" charset="0"/>
                <a:cs typeface="Times New Roman" panose="02020603050405020304" pitchFamily="18" charset="0"/>
              </a:rPr>
            </a:br>
            <a:r>
              <a:rPr lang="en-US" sz="2400" dirty="0">
                <a:solidFill>
                  <a:schemeClr val="bg2"/>
                </a:solidFill>
                <a:latin typeface="Times New Roman" panose="02020603050405020304" pitchFamily="18" charset="0"/>
                <a:cs typeface="Times New Roman" panose="02020603050405020304" pitchFamily="18" charset="0"/>
              </a:rPr>
              <a:t>The ratio of</a:t>
            </a:r>
            <a:br>
              <a:rPr lang="en-US" sz="2400" dirty="0">
                <a:solidFill>
                  <a:schemeClr val="bg2"/>
                </a:solidFill>
                <a:latin typeface="Times New Roman" panose="02020603050405020304" pitchFamily="18" charset="0"/>
                <a:cs typeface="Times New Roman" panose="02020603050405020304" pitchFamily="18" charset="0"/>
              </a:rPr>
            </a:br>
            <a:r>
              <a:rPr lang="en-US" sz="2400" dirty="0">
                <a:solidFill>
                  <a:schemeClr val="bg2"/>
                </a:solidFill>
                <a:latin typeface="Times New Roman" panose="02020603050405020304" pitchFamily="18" charset="0"/>
                <a:cs typeface="Times New Roman" panose="02020603050405020304" pitchFamily="18" charset="0"/>
              </a:rPr>
              <a:t>total death to total cases: 0.0122</a:t>
            </a:r>
            <a:br>
              <a:rPr lang="en-US" sz="2400" dirty="0">
                <a:solidFill>
                  <a:schemeClr val="bg2"/>
                </a:solidFill>
                <a:latin typeface="Times New Roman" panose="02020603050405020304" pitchFamily="18" charset="0"/>
                <a:cs typeface="Times New Roman" panose="02020603050405020304" pitchFamily="18" charset="0"/>
              </a:rPr>
            </a:br>
            <a:br>
              <a:rPr lang="en-US" sz="2400" dirty="0">
                <a:solidFill>
                  <a:schemeClr val="bg2"/>
                </a:solidFill>
                <a:latin typeface="Times New Roman" panose="02020603050405020304" pitchFamily="18" charset="0"/>
                <a:cs typeface="Times New Roman" panose="02020603050405020304" pitchFamily="18" charset="0"/>
              </a:rPr>
            </a:br>
            <a:r>
              <a:rPr lang="en-US" sz="2400" dirty="0">
                <a:solidFill>
                  <a:schemeClr val="bg2"/>
                </a:solidFill>
                <a:latin typeface="Times New Roman" panose="02020603050405020304" pitchFamily="18" charset="0"/>
                <a:cs typeface="Times New Roman" panose="02020603050405020304" pitchFamily="18" charset="0"/>
              </a:rPr>
              <a:t>The ratio of totals deaths to Saudi population:</a:t>
            </a:r>
            <a:br>
              <a:rPr lang="en-US" sz="2400" dirty="0">
                <a:solidFill>
                  <a:schemeClr val="bg2"/>
                </a:solidFill>
                <a:latin typeface="Times New Roman" panose="02020603050405020304" pitchFamily="18" charset="0"/>
                <a:cs typeface="Times New Roman" panose="02020603050405020304" pitchFamily="18" charset="0"/>
              </a:rPr>
            </a:br>
            <a:r>
              <a:rPr lang="en-US" sz="2400" dirty="0">
                <a:solidFill>
                  <a:schemeClr val="bg2"/>
                </a:solidFill>
                <a:latin typeface="Times New Roman" panose="02020603050405020304" pitchFamily="18" charset="0"/>
                <a:cs typeface="Times New Roman" panose="02020603050405020304" pitchFamily="18" charset="0"/>
              </a:rPr>
              <a:t>0.0000642</a:t>
            </a:r>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0" y="685800"/>
            <a:ext cx="67437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graphical user interface&#10;&#10;Description automatically generated">
            <a:extLst>
              <a:ext uri="{FF2B5EF4-FFF2-40B4-BE49-F238E27FC236}">
                <a16:creationId xmlns:a16="http://schemas.microsoft.com/office/drawing/2014/main" id="{16B48168-6307-44FD-BEBD-A2AD632260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2498" y="685800"/>
            <a:ext cx="6743699" cy="5486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4606209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6">
            <a:extLst>
              <a:ext uri="{FF2B5EF4-FFF2-40B4-BE49-F238E27FC236}">
                <a16:creationId xmlns:a16="http://schemas.microsoft.com/office/drawing/2014/main" id="{AFD23066-E0E4-4A0C-B554-B9F2A9191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8">
            <a:extLst>
              <a:ext uri="{FF2B5EF4-FFF2-40B4-BE49-F238E27FC236}">
                <a16:creationId xmlns:a16="http://schemas.microsoft.com/office/drawing/2014/main" id="{E5D2E6F5-4096-40AF-B31C-B6FBEEFF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33909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75FD3-795A-42C4-ACF8-4CF7C5E551E1}"/>
              </a:ext>
            </a:extLst>
          </p:cNvPr>
          <p:cNvSpPr>
            <a:spLocks noGrp="1"/>
          </p:cNvSpPr>
          <p:nvPr>
            <p:ph type="title"/>
          </p:nvPr>
        </p:nvSpPr>
        <p:spPr>
          <a:xfrm>
            <a:off x="1838179" y="1777217"/>
            <a:ext cx="2541564" cy="2108983"/>
          </a:xfrm>
        </p:spPr>
        <p:txBody>
          <a:bodyPr vert="horz" lIns="91440" tIns="45720" rIns="91440" bIns="45720" rtlCol="0" anchor="b">
            <a:normAutofit/>
          </a:bodyPr>
          <a:lstStyle/>
          <a:p>
            <a:pPr algn="ctr"/>
            <a:r>
              <a:rPr lang="en-US" sz="1500" kern="1200" cap="all" spc="300" baseline="0" dirty="0">
                <a:solidFill>
                  <a:schemeClr val="bg2"/>
                </a:solidFill>
                <a:latin typeface="+mj-lt"/>
                <a:ea typeface="+mj-ea"/>
                <a:cs typeface="+mj-cs"/>
              </a:rPr>
              <a:t>The new positive cases on monthly basis are getting relatively lower and more stable starting august 2020 onwards.</a:t>
            </a:r>
          </a:p>
        </p:txBody>
      </p:sp>
      <p:pic>
        <p:nvPicPr>
          <p:cNvPr id="7" name="Content Placeholder 6" descr="Chart&#10;&#10;Description automatically generated">
            <a:extLst>
              <a:ext uri="{FF2B5EF4-FFF2-40B4-BE49-F238E27FC236}">
                <a16:creationId xmlns:a16="http://schemas.microsoft.com/office/drawing/2014/main" id="{9AE52A27-2E89-4098-A77B-A7C1FDE878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43309" y="509418"/>
            <a:ext cx="6057900" cy="5839163"/>
          </a:xfrm>
          <a:prstGeom prst="rect">
            <a:avLst/>
          </a:prstGeom>
          <a:ln>
            <a:noFill/>
          </a:ln>
          <a:effectLst>
            <a:outerShdw blurRad="292100" dist="139700" dir="2700000" algn="tl" rotWithShape="0">
              <a:srgbClr val="333333">
                <a:alpha val="65000"/>
              </a:srgbClr>
            </a:outerShdw>
          </a:effectLst>
        </p:spPr>
      </p:pic>
      <p:pic>
        <p:nvPicPr>
          <p:cNvPr id="13" name="Picture 12" descr="Chart&#10;&#10;Description automatically generated">
            <a:extLst>
              <a:ext uri="{FF2B5EF4-FFF2-40B4-BE49-F238E27FC236}">
                <a16:creationId xmlns:a16="http://schemas.microsoft.com/office/drawing/2014/main" id="{474A0C52-7F99-428A-B985-42AB2B6C1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91" y="509417"/>
            <a:ext cx="5736077" cy="5839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310068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outdoor, sky, building, city&#10;&#10;Description automatically generated">
            <a:extLst>
              <a:ext uri="{FF2B5EF4-FFF2-40B4-BE49-F238E27FC236}">
                <a16:creationId xmlns:a16="http://schemas.microsoft.com/office/drawing/2014/main" id="{3308FE98-DA5D-4F73-A1D4-3CEDA5B1B7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000"/>
          <a:stretch/>
        </p:blipFill>
        <p:spPr>
          <a:xfrm>
            <a:off x="19050" y="10"/>
            <a:ext cx="12192000" cy="6857990"/>
          </a:xfrm>
          <a:prstGeom prst="rect">
            <a:avLst/>
          </a:prstGeom>
        </p:spPr>
      </p:pic>
      <p:sp>
        <p:nvSpPr>
          <p:cNvPr id="38" name="Rectangle 37">
            <a:extLst>
              <a:ext uri="{FF2B5EF4-FFF2-40B4-BE49-F238E27FC236}">
                <a16:creationId xmlns:a16="http://schemas.microsoft.com/office/drawing/2014/main" id="{A87376E7-9AC1-477E-9D52-27424009C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19945"/>
            <a:ext cx="12192000" cy="3138055"/>
          </a:xfrm>
          <a:prstGeom prst="rect">
            <a:avLst/>
          </a:prstGeom>
          <a:gradFill>
            <a:gsLst>
              <a:gs pos="47000">
                <a:srgbClr val="000000">
                  <a:alpha val="18000"/>
                </a:srgbClr>
              </a:gs>
              <a:gs pos="6000">
                <a:schemeClr val="tx1">
                  <a:alpha val="0"/>
                </a:scheme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369B64-7562-404B-8840-F344F375B9C4}"/>
              </a:ext>
            </a:extLst>
          </p:cNvPr>
          <p:cNvSpPr>
            <a:spLocks noGrp="1"/>
          </p:cNvSpPr>
          <p:nvPr>
            <p:ph type="title"/>
          </p:nvPr>
        </p:nvSpPr>
        <p:spPr>
          <a:xfrm>
            <a:off x="-369652" y="496111"/>
            <a:ext cx="9486900" cy="1456642"/>
          </a:xfrm>
        </p:spPr>
        <p:txBody>
          <a:bodyPr vert="horz" lIns="91440" tIns="45720" rIns="91440" bIns="45720" rtlCol="0" anchor="b">
            <a:normAutofit/>
          </a:bodyPr>
          <a:lstStyle/>
          <a:p>
            <a:pPr algn="ctr" fontAlgn="base"/>
            <a:r>
              <a:rPr lang="en-US" sz="1700" b="1" i="0" kern="1200" cap="all" spc="300" baseline="0" dirty="0">
                <a:solidFill>
                  <a:srgbClr val="FFFFFF"/>
                </a:solidFill>
                <a:effectLst/>
                <a:latin typeface="+mj-lt"/>
                <a:ea typeface="+mj-ea"/>
                <a:cs typeface="+mj-cs"/>
              </a:rPr>
              <a:t>Kingdom of Saudi Arabia</a:t>
            </a:r>
            <a:br>
              <a:rPr lang="en-US" sz="1700" b="1" i="0" kern="1200" cap="all" spc="300" baseline="0" dirty="0">
                <a:solidFill>
                  <a:srgbClr val="FFFFFF"/>
                </a:solidFill>
                <a:effectLst/>
                <a:latin typeface="+mj-lt"/>
                <a:ea typeface="+mj-ea"/>
                <a:cs typeface="+mj-cs"/>
              </a:rPr>
            </a:br>
            <a:r>
              <a:rPr lang="en-US" sz="1700" b="1" i="0" kern="1200" cap="all" spc="300" baseline="0" dirty="0">
                <a:solidFill>
                  <a:srgbClr val="FFFFFF"/>
                </a:solidFill>
                <a:effectLst/>
                <a:latin typeface="+mj-lt"/>
                <a:ea typeface="+mj-ea"/>
                <a:cs typeface="+mj-cs"/>
              </a:rPr>
              <a:t>Government and institution measures in response to COVID-19</a:t>
            </a:r>
            <a:br>
              <a:rPr lang="en-US" sz="1700" b="1" i="0" kern="1200" cap="all" spc="300" baseline="0" dirty="0">
                <a:solidFill>
                  <a:srgbClr val="FFFFFF"/>
                </a:solidFill>
                <a:effectLst/>
                <a:latin typeface="+mj-lt"/>
                <a:ea typeface="+mj-ea"/>
                <a:cs typeface="+mj-cs"/>
              </a:rPr>
            </a:br>
            <a:br>
              <a:rPr lang="en-US" sz="1700" b="0" i="0" kern="1200" cap="all" spc="300" baseline="0" dirty="0">
                <a:solidFill>
                  <a:srgbClr val="FFFFFF"/>
                </a:solidFill>
                <a:effectLst/>
                <a:latin typeface="+mj-lt"/>
                <a:ea typeface="+mj-ea"/>
                <a:cs typeface="+mj-cs"/>
              </a:rPr>
            </a:br>
            <a:endParaRPr lang="en-US" sz="1700" kern="1200" cap="all" spc="300" baseline="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44CD0F41-21FC-4CB6-849C-49C46B19B975}"/>
              </a:ext>
            </a:extLst>
          </p:cNvPr>
          <p:cNvSpPr txBox="1"/>
          <p:nvPr/>
        </p:nvSpPr>
        <p:spPr>
          <a:xfrm>
            <a:off x="1546698" y="3058588"/>
            <a:ext cx="10009761" cy="3693319"/>
          </a:xfrm>
          <a:prstGeom prst="rect">
            <a:avLst/>
          </a:prstGeom>
          <a:noFill/>
        </p:spPr>
        <p:txBody>
          <a:bodyPr wrap="square" rtlCol="0">
            <a:spAutoFit/>
          </a:bodyPr>
          <a:lstStyle/>
          <a:p>
            <a:pPr algn="l" fontAlgn="base">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Saudi Government has announced to pay 60% of the salaries of Saudi employees working in the Private sector for a period of three months with a ceiling of USD 2.39 billion.</a:t>
            </a:r>
          </a:p>
          <a:p>
            <a:pPr algn="l" fontAlgn="base">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On 20 March, Saudi Arabia announced $18.6 billion in fiscal initiatives. These include an exemption from the expat levy, extending for 3 months without charge.</a:t>
            </a:r>
          </a:p>
          <a:p>
            <a:pPr algn="l" fontAlgn="base">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Providing concessional financing for SMEs in an amount up to (13.2 billion riyals), by granting facilities from banks and finance companies to the SME sector in order to support business continuity and growth in this sector during the current stage, and that contributes to supporting economic growth and maintaining The levels of employment in these establishments</a:t>
            </a:r>
          </a:p>
          <a:p>
            <a:pPr algn="l" fontAlgn="base">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6731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lassicFrameVTI">
  <a:themeElements>
    <a:clrScheme name="AnalogousFromLightSeedRightStep">
      <a:dk1>
        <a:srgbClr val="000000"/>
      </a:dk1>
      <a:lt1>
        <a:srgbClr val="FFFFFF"/>
      </a:lt1>
      <a:dk2>
        <a:srgbClr val="242D41"/>
      </a:dk2>
      <a:lt2>
        <a:srgbClr val="E8E2E8"/>
      </a:lt2>
      <a:accent1>
        <a:srgbClr val="6EB070"/>
      </a:accent1>
      <a:accent2>
        <a:srgbClr val="66B186"/>
      </a:accent2>
      <a:accent3>
        <a:srgbClr val="72AAA2"/>
      </a:accent3>
      <a:accent4>
        <a:srgbClr val="68AAC2"/>
      </a:accent4>
      <a:accent5>
        <a:srgbClr val="8CA2D1"/>
      </a:accent5>
      <a:accent6>
        <a:srgbClr val="7B72C6"/>
      </a:accent6>
      <a:hlink>
        <a:srgbClr val="AE69AD"/>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otalTime>35</TotalTime>
  <Words>808</Words>
  <Application>Microsoft Office PowerPoint</Application>
  <PresentationFormat>Widescreen</PresentationFormat>
  <Paragraphs>30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Goudy Old Style</vt:lpstr>
      <vt:lpstr>Symbol</vt:lpstr>
      <vt:lpstr>Open Sans</vt:lpstr>
      <vt:lpstr>Calibri</vt:lpstr>
      <vt:lpstr>Arial</vt:lpstr>
      <vt:lpstr>Times New Roman</vt:lpstr>
      <vt:lpstr>Gill Sans MT</vt:lpstr>
      <vt:lpstr>ClassicFrameVTI</vt:lpstr>
      <vt:lpstr>key metrics being tracked based on the health impact (COVID-19) in kingdom of Saudi Arabia and United states of America </vt:lpstr>
      <vt:lpstr>Covid-19 worldwide statistics:  Country of origin: china, Wuhan, December, 2019 impacting economies, food systems, supply chains and health security.   The World Health Organization declared COVID-19 (SARS-CoV-2) a Public Health Emergency of International Concern on 1st  February, 2020.  Demographical proliferation: Asia, Europe, North America and the Middle East.  mortality of COVID-19 is linked with age: 80% of reported deaths in China were of individuals aged over 65 years old. </vt:lpstr>
      <vt:lpstr>Kingdom of SAUDI ARABIA, COVID-19 STATISTICS, 2020:  the first case of COVID-19: the 2nd of March, 2020.  Given their potential role in spreading COVID-19, risk assessment for mass gatherings and events using a modified Jeddah Tool were conducted before the first case of COVID-19 was confirmed in the Kingdom.  Cancellation of sporting, cultural and entertainment events:  27th  of February 2020.  the Kingdom suspended the Umrah(religious pilgrim) mass gathering: 27th of February,2020 International travel ban: 20 march, 2020.</vt:lpstr>
      <vt:lpstr>Kingdom of Saudi Arabia Covid-19 measures:</vt:lpstr>
      <vt:lpstr>The Dashboard, indicating key metrics related to the impact of COVID-19 in Saudi Arabia. </vt:lpstr>
      <vt:lpstr>    Saudi Arabia:   TOTAL CASES: 46,916,483  Total deaths: 571,940      </vt:lpstr>
      <vt:lpstr>The Ratio of total cases to Saudi Population: 0.005264  The ratio of total death to total cases: 0.0122  The ratio of totals deaths to Saudi population: 0.0000642</vt:lpstr>
      <vt:lpstr>The new positive cases on monthly basis are getting relatively lower and more stable starting august 2020 onwards.</vt:lpstr>
      <vt:lpstr>Kingdom of Saudi Arabia Government and institution measures in response to COVID-19  </vt:lpstr>
      <vt:lpstr>    Comparative analysis of two countries such as Saudi Arabia and united states in experience of key metrics related to the impact of COVID-19.</vt:lpstr>
      <vt:lpstr>United states of America, COVID-19 STATISTICS, 2020:   the first case of COVID-19: on January 20, 2020.  Cancellation of sporting, cultural and entertainment events: on March 12, 2020.  The first date of lockdown: march 19, 2020.  Presidential Proclamation on travel to the United States from and transiting through Europe: March 11, 2020.   </vt:lpstr>
      <vt:lpstr>Comparative country analysis:  Total cases to population ratio In   Saudi Arabia: 0.005264 united states: 0.00924  Total deaths to total cases ratio in   Saudi Arabia:  0.0122 United states: 0.0331   </vt:lpstr>
      <vt:lpstr>PowerPoint Presentation</vt:lpstr>
      <vt:lpstr>PowerPoint Presentation</vt:lpstr>
      <vt:lpstr>PowerPoint Presentation</vt:lpstr>
      <vt:lpstr>PowerPoint Presentation</vt:lpstr>
      <vt:lpstr>   Policy recommendations:   Social distancing at its various levels Economic stimulus measures Employment-related measures Funding for Lending Monetary Policy   </vt:lpstr>
      <vt:lpstr>Thank you so much  for attention!  ^_^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 metrics being tracked based on the health impact (COVID-19) in kingdom of Saudi Arabia and United states of America </dc:title>
  <dc:creator>Shakhnoza Akhmedova</dc:creator>
  <cp:lastModifiedBy>Shakhnoza Akhmedova</cp:lastModifiedBy>
  <cp:revision>2</cp:revision>
  <dcterms:created xsi:type="dcterms:W3CDTF">2020-12-06T03:37:18Z</dcterms:created>
  <dcterms:modified xsi:type="dcterms:W3CDTF">2020-12-06T04:20:37Z</dcterms:modified>
</cp:coreProperties>
</file>